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7772400" cy="10058400"/>
  <p:notesSz cx="7102475" cy="93694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7" autoAdjust="0"/>
    <p:restoredTop sz="94660"/>
  </p:normalViewPr>
  <p:slideViewPr>
    <p:cSldViewPr snapToGrid="0">
      <p:cViewPr varScale="1">
        <p:scale>
          <a:sx n="79" d="100"/>
          <a:sy n="79" d="100"/>
        </p:scale>
        <p:origin x="268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0098"/>
          </a:xfrm>
          <a:prstGeom prst="rect">
            <a:avLst/>
          </a:prstGeom>
        </p:spPr>
        <p:txBody>
          <a:bodyPr vert="horz" lIns="94119" tIns="47060" rIns="94119" bIns="4706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0098"/>
          </a:xfrm>
          <a:prstGeom prst="rect">
            <a:avLst/>
          </a:prstGeom>
        </p:spPr>
        <p:txBody>
          <a:bodyPr vert="horz" lIns="94119" tIns="47060" rIns="94119" bIns="47060" rtlCol="0"/>
          <a:lstStyle>
            <a:lvl1pPr algn="r">
              <a:defRPr sz="1200"/>
            </a:lvl1pPr>
          </a:lstStyle>
          <a:p>
            <a:fld id="{AD7D9311-C45D-4CA1-BD9A-A8EE71410B8E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171575"/>
            <a:ext cx="2444750" cy="3162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19" tIns="47060" rIns="94119" bIns="4706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09036"/>
            <a:ext cx="5681980" cy="3689211"/>
          </a:xfrm>
          <a:prstGeom prst="rect">
            <a:avLst/>
          </a:prstGeom>
        </p:spPr>
        <p:txBody>
          <a:bodyPr vert="horz" lIns="94119" tIns="47060" rIns="94119" bIns="4706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9328"/>
            <a:ext cx="3077739" cy="470097"/>
          </a:xfrm>
          <a:prstGeom prst="rect">
            <a:avLst/>
          </a:prstGeom>
        </p:spPr>
        <p:txBody>
          <a:bodyPr vert="horz" lIns="94119" tIns="47060" rIns="94119" bIns="4706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899328"/>
            <a:ext cx="3077739" cy="470097"/>
          </a:xfrm>
          <a:prstGeom prst="rect">
            <a:avLst/>
          </a:prstGeom>
        </p:spPr>
        <p:txBody>
          <a:bodyPr vert="horz" lIns="94119" tIns="47060" rIns="94119" bIns="47060" rtlCol="0" anchor="b"/>
          <a:lstStyle>
            <a:lvl1pPr algn="r">
              <a:defRPr sz="1200"/>
            </a:lvl1pPr>
          </a:lstStyle>
          <a:p>
            <a:fld id="{C0F9E353-B72E-4775-8556-17F3CF51A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303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88806-73C5-49F1-936C-078EB78FCBC7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0F2EF-5956-427C-90BF-BD4098165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7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88806-73C5-49F1-936C-078EB78FCBC7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0F2EF-5956-427C-90BF-BD4098165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419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88806-73C5-49F1-936C-078EB78FCBC7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0F2EF-5956-427C-90BF-BD4098165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271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88806-73C5-49F1-936C-078EB78FCBC7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0F2EF-5956-427C-90BF-BD4098165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893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88806-73C5-49F1-936C-078EB78FCBC7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0F2EF-5956-427C-90BF-BD4098165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305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88806-73C5-49F1-936C-078EB78FCBC7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0F2EF-5956-427C-90BF-BD4098165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151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88806-73C5-49F1-936C-078EB78FCBC7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0F2EF-5956-427C-90BF-BD4098165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901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88806-73C5-49F1-936C-078EB78FCBC7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0F2EF-5956-427C-90BF-BD4098165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639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88806-73C5-49F1-936C-078EB78FCBC7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0F2EF-5956-427C-90BF-BD4098165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123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88806-73C5-49F1-936C-078EB78FCBC7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0F2EF-5956-427C-90BF-BD4098165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942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88806-73C5-49F1-936C-078EB78FCBC7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0F2EF-5956-427C-90BF-BD4098165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379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88806-73C5-49F1-936C-078EB78FCBC7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0F2EF-5956-427C-90BF-BD4098165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212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kofc3294.org/crab-cake-sal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460D727D-74F2-4870-A046-E8F5A2F90F50}"/>
              </a:ext>
            </a:extLst>
          </p:cNvPr>
          <p:cNvSpPr/>
          <p:nvPr/>
        </p:nvSpPr>
        <p:spPr>
          <a:xfrm>
            <a:off x="117987" y="6525514"/>
            <a:ext cx="7527577" cy="335590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A picture containing drawing, sign, can&#10;&#10;Description automatically generated">
            <a:extLst>
              <a:ext uri="{FF2B5EF4-FFF2-40B4-BE49-F238E27FC236}">
                <a16:creationId xmlns:a16="http://schemas.microsoft.com/office/drawing/2014/main" id="{2B258C5D-C7C7-4D9C-9BA0-16BE504020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086" y="128567"/>
            <a:ext cx="1192107" cy="1245983"/>
          </a:xfrm>
          <a:prstGeom prst="rect">
            <a:avLst/>
          </a:prstGeom>
        </p:spPr>
      </p:pic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0986C666-EFF5-4994-B7E1-C426C6461C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1247" y="2618"/>
            <a:ext cx="2044626" cy="153346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5910914-EF77-4A22-BB69-7B9C6FBDB27D}"/>
              </a:ext>
            </a:extLst>
          </p:cNvPr>
          <p:cNvSpPr txBox="1"/>
          <p:nvPr/>
        </p:nvSpPr>
        <p:spPr>
          <a:xfrm>
            <a:off x="117986" y="195689"/>
            <a:ext cx="73817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Footlight MT Light" panose="020B0604020202020204" pitchFamily="18" charset="0"/>
              </a:rPr>
              <a:t>St Magdalen De </a:t>
            </a:r>
            <a:r>
              <a:rPr lang="en-US" sz="2000" b="1" dirty="0" err="1">
                <a:latin typeface="Footlight MT Light" panose="020B0604020202020204" pitchFamily="18" charset="0"/>
              </a:rPr>
              <a:t>Pazzi</a:t>
            </a:r>
            <a:endParaRPr lang="en-US" sz="2000" b="1" dirty="0">
              <a:latin typeface="Footlight MT Light" panose="020B0604020202020204" pitchFamily="18" charset="0"/>
            </a:endParaRPr>
          </a:p>
          <a:p>
            <a:pPr algn="ctr"/>
            <a:r>
              <a:rPr lang="en-US" sz="2000" b="1" dirty="0">
                <a:latin typeface="Footlight MT Light" panose="020B0604020202020204" pitchFamily="18" charset="0"/>
              </a:rPr>
              <a:t>Advent 2020 Crab Cake Sale</a:t>
            </a:r>
          </a:p>
          <a:p>
            <a:pPr algn="ctr"/>
            <a:r>
              <a:rPr lang="en-US" sz="2000" b="1" dirty="0">
                <a:latin typeface="Footlight MT Light" panose="020B0604020202020204" pitchFamily="18" charset="0"/>
              </a:rPr>
              <a:t>Sponsored by Jubilee Council #3294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030778-A62E-4F6A-AB85-AE803CEA373A}"/>
              </a:ext>
            </a:extLst>
          </p:cNvPr>
          <p:cNvSpPr txBox="1"/>
          <p:nvPr/>
        </p:nvSpPr>
        <p:spPr>
          <a:xfrm>
            <a:off x="117987" y="1375437"/>
            <a:ext cx="7772399" cy="1340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 dirty="0">
                <a:latin typeface="Footlight MT Light" panose="0204060206030A020304" pitchFamily="18" charset="0"/>
              </a:rPr>
              <a:t>Featuring Freshly Made “</a:t>
            </a:r>
            <a:r>
              <a:rPr lang="en-US" sz="2000" b="1" dirty="0" err="1">
                <a:latin typeface="Footlight MT Light" panose="0204060206030A020304" pitchFamily="18" charset="0"/>
              </a:rPr>
              <a:t>Capt’n</a:t>
            </a:r>
            <a:r>
              <a:rPr lang="en-US" sz="2000" b="1" dirty="0">
                <a:latin typeface="Footlight MT Light" panose="0204060206030A020304" pitchFamily="18" charset="0"/>
              </a:rPr>
              <a:t> </a:t>
            </a:r>
            <a:r>
              <a:rPr lang="en-US" sz="2000" b="1" dirty="0" err="1">
                <a:latin typeface="Footlight MT Light" panose="0204060206030A020304" pitchFamily="18" charset="0"/>
              </a:rPr>
              <a:t>Chucky’s</a:t>
            </a:r>
            <a:r>
              <a:rPr lang="en-US" sz="2000" b="1" dirty="0">
                <a:latin typeface="Footlight MT Light" panose="0204060206030A020304" pitchFamily="18" charset="0"/>
              </a:rPr>
              <a:t> Crab Cake Co.” products.</a:t>
            </a:r>
          </a:p>
          <a:p>
            <a:pPr algn="ctr">
              <a:lnSpc>
                <a:spcPct val="150000"/>
              </a:lnSpc>
            </a:pPr>
            <a:r>
              <a:rPr lang="en-US" dirty="0">
                <a:latin typeface="Footlight MT Light" panose="0204060206030A020304" pitchFamily="18" charset="0"/>
              </a:rPr>
              <a:t>Cooking instructions are included with all orders.</a:t>
            </a:r>
          </a:p>
          <a:p>
            <a:pPr algn="ctr">
              <a:lnSpc>
                <a:spcPct val="150000"/>
              </a:lnSpc>
            </a:pPr>
            <a:endParaRPr lang="en-US" dirty="0">
              <a:latin typeface="Footlight MT Light" panose="0204060206030A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B5C7BD5-A5D6-4361-85BA-0A70F162F1C7}"/>
              </a:ext>
            </a:extLst>
          </p:cNvPr>
          <p:cNvSpPr txBox="1"/>
          <p:nvPr/>
        </p:nvSpPr>
        <p:spPr>
          <a:xfrm>
            <a:off x="660729" y="2080959"/>
            <a:ext cx="71116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Footlight MT Light" panose="0204060206030A020304" pitchFamily="18" charset="0"/>
            </a:endParaRPr>
          </a:p>
          <a:p>
            <a:r>
              <a:rPr lang="en-US" b="1" dirty="0">
                <a:latin typeface="Footlight MT Light" panose="0204060206030A020304" pitchFamily="18" charset="0"/>
              </a:rPr>
              <a:t>Smith Island Crab Cakes    </a:t>
            </a:r>
            <a:r>
              <a:rPr lang="en-US" dirty="0">
                <a:latin typeface="Footlight MT Light" panose="0204060206030A020304" pitchFamily="18" charset="0"/>
              </a:rPr>
              <a:t>- 3.5 oz. of Colossal Lump Crab meat</a:t>
            </a:r>
          </a:p>
          <a:p>
            <a:r>
              <a:rPr lang="en-US" b="1" dirty="0">
                <a:latin typeface="Footlight MT Light" panose="0204060206030A020304" pitchFamily="18" charset="0"/>
              </a:rPr>
              <a:t>Crab Critters                       </a:t>
            </a:r>
            <a:r>
              <a:rPr lang="en-US" dirty="0">
                <a:latin typeface="Footlight MT Light" panose="0204060206030A020304" pitchFamily="18" charset="0"/>
              </a:rPr>
              <a:t>- Creamy Crab Appetizers – Bag of 50</a:t>
            </a:r>
          </a:p>
          <a:p>
            <a:r>
              <a:rPr lang="en-US" b="1" dirty="0">
                <a:latin typeface="Footlight MT Light" panose="0204060206030A020304" pitchFamily="18" charset="0"/>
              </a:rPr>
              <a:t>Maryland Crab Soup          </a:t>
            </a:r>
            <a:r>
              <a:rPr lang="en-US" dirty="0">
                <a:latin typeface="Footlight MT Light" panose="0204060206030A020304" pitchFamily="18" charset="0"/>
              </a:rPr>
              <a:t>- 1 Quart Container of Crab and Veggies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FE926CA-5CCC-40F9-B878-6F8D99675DDA}"/>
              </a:ext>
            </a:extLst>
          </p:cNvPr>
          <p:cNvSpPr txBox="1"/>
          <p:nvPr/>
        </p:nvSpPr>
        <p:spPr>
          <a:xfrm>
            <a:off x="460149" y="3920476"/>
            <a:ext cx="694354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Orders can be placed, with the Knights, outside the Narthex after all Masses;</a:t>
            </a:r>
          </a:p>
          <a:p>
            <a:pPr algn="ctr"/>
            <a:r>
              <a:rPr lang="en-US" b="1" dirty="0"/>
              <a:t>November 21-22; November 28-29; December 5-6</a:t>
            </a:r>
          </a:p>
          <a:p>
            <a:pPr algn="ctr"/>
            <a:r>
              <a:rPr lang="en-US" sz="1600" dirty="0"/>
              <a:t>Payment by Cash, Check or Credit Card due with your order.</a:t>
            </a:r>
          </a:p>
          <a:p>
            <a:pPr algn="ctr"/>
            <a:r>
              <a:rPr lang="en-US" sz="1600" dirty="0"/>
              <a:t>Please include payment with all orders payable to: K of C Council #3294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</a:rPr>
              <a:t>All orders must be received and paid for by Sunday December 6</a:t>
            </a:r>
            <a:r>
              <a:rPr lang="en-US" sz="1600" b="1" baseline="30000" dirty="0">
                <a:solidFill>
                  <a:srgbClr val="FF0000"/>
                </a:solidFill>
              </a:rPr>
              <a:t>th</a:t>
            </a:r>
            <a:endParaRPr lang="en-US" sz="1600" b="1" dirty="0">
              <a:solidFill>
                <a:srgbClr val="FF0000"/>
              </a:solidFill>
            </a:endParaRPr>
          </a:p>
          <a:p>
            <a:pPr algn="ctr"/>
            <a:r>
              <a:rPr lang="en-US" sz="1600" b="1" dirty="0"/>
              <a:t>PAID ORDERS CAN  ALSO BE LEFT AT THE PARISH OFFICE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ADDA537-9C2A-4E2E-8836-CC87931D5EDE}"/>
              </a:ext>
            </a:extLst>
          </p:cNvPr>
          <p:cNvSpPr txBox="1"/>
          <p:nvPr/>
        </p:nvSpPr>
        <p:spPr>
          <a:xfrm>
            <a:off x="1" y="5584084"/>
            <a:ext cx="77709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Orders can be picked up in the Parish Center (rear kitchen door) after all masses during weekends of  </a:t>
            </a:r>
            <a:r>
              <a:rPr lang="en-US" b="1" dirty="0">
                <a:solidFill>
                  <a:srgbClr val="FF0000"/>
                </a:solidFill>
              </a:rPr>
              <a:t>December 12-13 &amp; December 19-20</a:t>
            </a:r>
          </a:p>
          <a:p>
            <a:pPr algn="ctr"/>
            <a:r>
              <a:rPr lang="en-US" b="1" dirty="0"/>
              <a:t>(after December 20 please contact Vince Terranova 908-448-1443 for pickup)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D924F07-FEFE-4E3E-935E-792B8AD4B8E0}"/>
              </a:ext>
            </a:extLst>
          </p:cNvPr>
          <p:cNvSpPr txBox="1"/>
          <p:nvPr/>
        </p:nvSpPr>
        <p:spPr>
          <a:xfrm>
            <a:off x="460150" y="6525514"/>
            <a:ext cx="684915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/>
              <a:t>Name</a:t>
            </a:r>
            <a:r>
              <a:rPr lang="en-US" sz="1600" dirty="0"/>
              <a:t>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US" sz="1600" b="1" dirty="0"/>
              <a:t>Phone #</a:t>
            </a:r>
            <a:r>
              <a:rPr lang="en-US" sz="1600" dirty="0"/>
              <a:t>______________________________________</a:t>
            </a:r>
          </a:p>
          <a:p>
            <a:pPr>
              <a:lnSpc>
                <a:spcPct val="150000"/>
              </a:lnSpc>
            </a:pPr>
            <a:r>
              <a:rPr lang="en-US" sz="1600" b="1" dirty="0"/>
              <a:t>Email </a:t>
            </a:r>
            <a:r>
              <a:rPr lang="en-US" sz="1600" dirty="0"/>
              <a:t>________________________________________</a:t>
            </a:r>
          </a:p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5165CD3-A6F9-4F8E-9AEE-81CF6E5005D8}"/>
              </a:ext>
            </a:extLst>
          </p:cNvPr>
          <p:cNvSpPr txBox="1"/>
          <p:nvPr/>
        </p:nvSpPr>
        <p:spPr>
          <a:xfrm>
            <a:off x="415904" y="7695195"/>
            <a:ext cx="703203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Crab Cakes</a:t>
            </a:r>
          </a:p>
          <a:p>
            <a:r>
              <a:rPr lang="en-US" sz="1600" dirty="0"/>
              <a:t>Box of 4		            $24.00 X  	   _____                  =   $_______________</a:t>
            </a:r>
          </a:p>
          <a:p>
            <a:r>
              <a:rPr lang="en-US" sz="1600" dirty="0"/>
              <a:t>Box of 6                            $34.00 X    _____                   =   $_______________</a:t>
            </a:r>
          </a:p>
          <a:p>
            <a:r>
              <a:rPr lang="en-US" sz="1600" dirty="0"/>
              <a:t>Box of 12                         $66.00 X     _____                   =   $_______________</a:t>
            </a:r>
          </a:p>
          <a:p>
            <a:r>
              <a:rPr lang="en-US" sz="1600" dirty="0"/>
              <a:t>Quart of Crab Soup        $12.00 X    _____                   =   $_______________</a:t>
            </a:r>
          </a:p>
          <a:p>
            <a:r>
              <a:rPr lang="en-US" sz="1600" dirty="0"/>
              <a:t>Bag of 50 Crab Critters  $16.00 X    _____                   =   $_______________</a:t>
            </a:r>
          </a:p>
          <a:p>
            <a:endParaRPr lang="en-US" sz="1600" dirty="0"/>
          </a:p>
          <a:p>
            <a:r>
              <a:rPr lang="en-US" sz="1600" dirty="0"/>
              <a:t>Total Payment Cash, Check, Credit Card                      =   $_______________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96A52EB-5D93-4347-9A3F-EF428CBDB0A0}"/>
              </a:ext>
            </a:extLst>
          </p:cNvPr>
          <p:cNvSpPr txBox="1"/>
          <p:nvPr/>
        </p:nvSpPr>
        <p:spPr>
          <a:xfrm>
            <a:off x="3203346" y="7801630"/>
            <a:ext cx="14453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amount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13607B-4627-4D1C-A7C1-736E4C6D2D7E}"/>
              </a:ext>
            </a:extLst>
          </p:cNvPr>
          <p:cNvSpPr txBox="1"/>
          <p:nvPr/>
        </p:nvSpPr>
        <p:spPr>
          <a:xfrm>
            <a:off x="0" y="3296652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 Order form online at</a:t>
            </a:r>
            <a:r>
              <a:rPr lang="en-US" dirty="0"/>
              <a:t>: </a:t>
            </a:r>
            <a:r>
              <a:rPr lang="en-US" dirty="0">
                <a:hlinkClick r:id="rId4"/>
              </a:rPr>
              <a:t>https://www.kofc3294.org/crab-cake-sale/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E38DCC-5C9B-4AAA-87EB-576A62F5B371}"/>
              </a:ext>
            </a:extLst>
          </p:cNvPr>
          <p:cNvSpPr txBox="1"/>
          <p:nvPr/>
        </p:nvSpPr>
        <p:spPr>
          <a:xfrm>
            <a:off x="1" y="3573078"/>
            <a:ext cx="7770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OR</a:t>
            </a:r>
          </a:p>
        </p:txBody>
      </p:sp>
    </p:spTree>
    <p:extLst>
      <p:ext uri="{BB962C8B-B14F-4D97-AF65-F5344CB8AC3E}">
        <p14:creationId xmlns:p14="http://schemas.microsoft.com/office/powerpoint/2010/main" val="167651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</TotalTime>
  <Words>269</Words>
  <Application>Microsoft Office PowerPoint</Application>
  <PresentationFormat>Custom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Footlight MT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cecilia kane</dc:creator>
  <cp:lastModifiedBy>Kristen Frolich</cp:lastModifiedBy>
  <cp:revision>12</cp:revision>
  <cp:lastPrinted>2020-11-20T21:06:29Z</cp:lastPrinted>
  <dcterms:created xsi:type="dcterms:W3CDTF">2019-12-26T14:48:03Z</dcterms:created>
  <dcterms:modified xsi:type="dcterms:W3CDTF">2020-11-23T17:46:26Z</dcterms:modified>
</cp:coreProperties>
</file>